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7" r:id="rId2"/>
    <p:sldId id="258" r:id="rId3"/>
    <p:sldId id="259" r:id="rId4"/>
    <p:sldId id="261" r:id="rId5"/>
    <p:sldId id="263" r:id="rId6"/>
    <p:sldId id="270" r:id="rId7"/>
    <p:sldId id="264" r:id="rId8"/>
    <p:sldId id="265" r:id="rId9"/>
    <p:sldId id="267" r:id="rId10"/>
    <p:sldId id="269" r:id="rId11"/>
  </p:sldIdLst>
  <p:sldSz cx="12192000" cy="6858000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FFFF"/>
    <a:srgbClr val="0197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7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cs typeface="B Titr" panose="00000700000000000000" pitchFamily="2" charset="-78"/>
              </a:defRPr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cs typeface="B Titr" panose="00000700000000000000" pitchFamily="2" charset="-78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EA77A-635F-4D7B-B90D-3EBF0A6C4269}" type="datetimeFigureOut">
              <a:rPr lang="fa-IR" smtClean="0"/>
              <a:t>15/07/1444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400" b="1">
                <a:solidFill>
                  <a:schemeClr val="bg1"/>
                </a:solidFill>
                <a:cs typeface="B Yekan" panose="00000400000000000000" pitchFamily="2" charset="-78"/>
              </a:defRPr>
            </a:lvl1pPr>
          </a:lstStyle>
          <a:p>
            <a:r>
              <a:rPr lang="fa-IR" dirty="0"/>
              <a:t>مركز نوآوري دانشگاه امام صادق (ع)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ABB55-9F55-4327-9489-8B5B0A0DD711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520190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EA77A-635F-4D7B-B90D-3EBF0A6C4269}" type="datetimeFigureOut">
              <a:rPr lang="fa-IR" smtClean="0"/>
              <a:t>15/07/1444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ABB55-9F55-4327-9489-8B5B0A0DD711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595441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EA77A-635F-4D7B-B90D-3EBF0A6C4269}" type="datetimeFigureOut">
              <a:rPr lang="fa-IR" smtClean="0"/>
              <a:t>15/07/1444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ABB55-9F55-4327-9489-8B5B0A0DD711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546618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EA77A-635F-4D7B-B90D-3EBF0A6C4269}" type="datetimeFigureOut">
              <a:rPr lang="fa-IR" smtClean="0"/>
              <a:t>15/07/1444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ABB55-9F55-4327-9489-8B5B0A0DD711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234029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EA77A-635F-4D7B-B90D-3EBF0A6C4269}" type="datetimeFigureOut">
              <a:rPr lang="fa-IR" smtClean="0"/>
              <a:t>15/07/1444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ABB55-9F55-4327-9489-8B5B0A0DD711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254795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EA77A-635F-4D7B-B90D-3EBF0A6C4269}" type="datetimeFigureOut">
              <a:rPr lang="fa-IR" smtClean="0"/>
              <a:t>15/07/1444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ABB55-9F55-4327-9489-8B5B0A0DD711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450118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EA77A-635F-4D7B-B90D-3EBF0A6C4269}" type="datetimeFigureOut">
              <a:rPr lang="fa-IR" smtClean="0"/>
              <a:t>15/07/1444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ABB55-9F55-4327-9489-8B5B0A0DD711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520245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EA77A-635F-4D7B-B90D-3EBF0A6C4269}" type="datetimeFigureOut">
              <a:rPr lang="fa-IR" smtClean="0"/>
              <a:t>15/07/1444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ABB55-9F55-4327-9489-8B5B0A0DD711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2474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EA77A-635F-4D7B-B90D-3EBF0A6C4269}" type="datetimeFigureOut">
              <a:rPr lang="fa-IR" smtClean="0"/>
              <a:t>15/07/1444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ABB55-9F55-4327-9489-8B5B0A0DD711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249545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EA77A-635F-4D7B-B90D-3EBF0A6C4269}" type="datetimeFigureOut">
              <a:rPr lang="fa-IR" smtClean="0"/>
              <a:t>15/07/1444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ABB55-9F55-4327-9489-8B5B0A0DD711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373803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EA77A-635F-4D7B-B90D-3EBF0A6C4269}" type="datetimeFigureOut">
              <a:rPr lang="fa-IR" smtClean="0"/>
              <a:t>15/07/1444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ABB55-9F55-4327-9489-8B5B0A0DD711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559333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3000"/>
                <a:satMod val="150000"/>
                <a:shade val="98000"/>
                <a:lumMod val="102000"/>
              </a:schemeClr>
            </a:gs>
            <a:gs pos="26000">
              <a:schemeClr val="bg1"/>
            </a:gs>
            <a:gs pos="63000">
              <a:srgbClr val="CDFFFF"/>
            </a:gs>
            <a:gs pos="92000">
              <a:srgbClr val="019796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35722" y="365125"/>
            <a:ext cx="9818077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5EA77A-635F-4D7B-B90D-3EBF0A6C4269}" type="datetimeFigureOut">
              <a:rPr lang="fa-IR" smtClean="0"/>
              <a:t>15/07/1444</a:t>
            </a:fld>
            <a:endParaRPr lang="fa-I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lang="fa-IR" smtClean="0">
                <a:solidFill>
                  <a:schemeClr val="bg1"/>
                </a:solidFill>
                <a:cs typeface="B Yekan" panose="00000400000000000000" pitchFamily="2" charset="-78"/>
              </a:defRPr>
            </a:lvl1pPr>
          </a:lstStyle>
          <a:p>
            <a:r>
              <a:rPr lang="fa-IR" dirty="0"/>
              <a:t>مركز نوآوري دانشگاه امام صادق (ع)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3ABB55-9F55-4327-9489-8B5B0A0DD711}" type="slidenum">
              <a:rPr lang="fa-IR" smtClean="0"/>
              <a:pPr/>
              <a:t>‹#›</a:t>
            </a:fld>
            <a:endParaRPr lang="fa-IR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41" y="12041"/>
            <a:ext cx="1219117" cy="1512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2518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B Titr" panose="00000700000000000000" pitchFamily="2" charset="-78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B Yekan" panose="00000400000000000000" pitchFamily="2" charset="-78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B Yekan" panose="00000400000000000000" pitchFamily="2" charset="-78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B Yekan" panose="00000400000000000000" pitchFamily="2" charset="-78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B Yekan" panose="00000400000000000000" pitchFamily="2" charset="-78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B Yekan" panose="00000400000000000000" pitchFamily="2" charset="-78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asadolahy@tvu.ac.ir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838199"/>
            <a:ext cx="9144000" cy="862013"/>
          </a:xfrm>
        </p:spPr>
        <p:txBody>
          <a:bodyPr>
            <a:normAutofit/>
          </a:bodyPr>
          <a:lstStyle/>
          <a:p>
            <a:r>
              <a:rPr lang="fa-IR" sz="4000" dirty="0"/>
              <a:t>بسم الله الرحمن الرحيم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286429"/>
            <a:ext cx="9144000" cy="1655762"/>
          </a:xfrm>
        </p:spPr>
        <p:txBody>
          <a:bodyPr>
            <a:normAutofit fontScale="85000" lnSpcReduction="10000"/>
          </a:bodyPr>
          <a:lstStyle/>
          <a:p>
            <a:r>
              <a:rPr lang="fa-IR" sz="6000" dirty="0"/>
              <a:t>دانشگاه فنی و حرفه ای استان کرمانشاه</a:t>
            </a:r>
          </a:p>
          <a:p>
            <a:r>
              <a:rPr lang="fa-IR" sz="5200" dirty="0"/>
              <a:t>ایده شو</a:t>
            </a:r>
            <a:endParaRPr lang="en-US" sz="5200" dirty="0"/>
          </a:p>
        </p:txBody>
      </p:sp>
      <p:sp>
        <p:nvSpPr>
          <p:cNvPr id="4" name="TextBox 3"/>
          <p:cNvSpPr txBox="1"/>
          <p:nvPr/>
        </p:nvSpPr>
        <p:spPr>
          <a:xfrm>
            <a:off x="3492844" y="4139647"/>
            <a:ext cx="7397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2800" dirty="0">
                <a:cs typeface="B Titr" panose="00000700000000000000" pitchFamily="2" charset="-78"/>
              </a:rPr>
              <a:t>نام صاحب ایده :</a:t>
            </a:r>
            <a:endParaRPr lang="en-US" sz="2800" dirty="0">
              <a:cs typeface="B Titr" panose="00000700000000000000" pitchFamily="2" charset="-7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98141" y="4860324"/>
            <a:ext cx="92922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2800" dirty="0">
                <a:cs typeface="B Titr" panose="00000700000000000000" pitchFamily="2" charset="-78"/>
              </a:rPr>
              <a:t>عنوان ایده :</a:t>
            </a:r>
            <a:endParaRPr lang="en-US" sz="2800" dirty="0">
              <a:cs typeface="B Titr" panose="00000700000000000000" pitchFamily="2" charset="-7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6270" y="6258514"/>
            <a:ext cx="19005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dirty="0">
                <a:cs typeface="B Titr" panose="00000700000000000000" pitchFamily="2" charset="-78"/>
              </a:rPr>
              <a:t>بهمن ماه 1401</a:t>
            </a:r>
            <a:endParaRPr lang="en-US" dirty="0">
              <a:cs typeface="B Titr" panose="00000700000000000000" pitchFamily="2" charset="-78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365" y="108744"/>
            <a:ext cx="1473016" cy="1473016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16270" y="1526802"/>
            <a:ext cx="16332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1200" dirty="0">
                <a:latin typeface="IranNastaliq" panose="02020505000000020003" pitchFamily="18" charset="0"/>
                <a:cs typeface="B Titr" panose="00000700000000000000" pitchFamily="2" charset="-78"/>
              </a:rPr>
              <a:t>دانشگاه فنی و حرفه ای</a:t>
            </a:r>
          </a:p>
          <a:p>
            <a:pPr algn="ctr"/>
            <a:r>
              <a:rPr lang="fa-IR" sz="1200" dirty="0">
                <a:latin typeface="IranNastaliq" panose="02020505000000020003" pitchFamily="18" charset="0"/>
                <a:cs typeface="B Titr" panose="00000700000000000000" pitchFamily="2" charset="-78"/>
              </a:rPr>
              <a:t> استان کرمانشاه</a:t>
            </a:r>
            <a:endParaRPr lang="en-US" sz="1200" dirty="0">
              <a:latin typeface="IranNastaliq" panose="02020505000000020003" pitchFamily="18" charset="0"/>
              <a:cs typeface="B Titr" panose="00000700000000000000" pitchFamily="2" charset="-78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E85E115-6FA1-208B-83FF-107EC2B65D61}"/>
              </a:ext>
            </a:extLst>
          </p:cNvPr>
          <p:cNvSpPr txBox="1"/>
          <p:nvPr/>
        </p:nvSpPr>
        <p:spPr>
          <a:xfrm>
            <a:off x="8355106" y="6150792"/>
            <a:ext cx="3593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1600" dirty="0">
                <a:cs typeface="B Titr" panose="00000700000000000000" pitchFamily="2" charset="-78"/>
              </a:rPr>
              <a:t>لطفا پس از تکمیل، فایل را به آدرس ایمیل </a:t>
            </a:r>
            <a:r>
              <a:rPr lang="en-US" sz="1600" dirty="0">
                <a:cs typeface="B Titr" panose="00000700000000000000" pitchFamily="2" charset="-78"/>
                <a:hlinkClick r:id="rId3"/>
              </a:rPr>
              <a:t>aasadolahy@tvu.ac.ir</a:t>
            </a:r>
            <a:r>
              <a:rPr lang="fa-IR" sz="1600" dirty="0">
                <a:cs typeface="B Titr" panose="00000700000000000000" pitchFamily="2" charset="-78"/>
              </a:rPr>
              <a:t> ارسال فرمایید.</a:t>
            </a:r>
            <a:endParaRPr lang="en-US" sz="1600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131244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به چه چيزي احتياج داريد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 dirty="0">
              <a:cs typeface="B Nazanin" panose="00000400000000000000" pitchFamily="2" charset="-78"/>
            </a:endParaRPr>
          </a:p>
          <a:p>
            <a:endParaRPr lang="fa-IR" dirty="0">
              <a:cs typeface="B Nazanin" panose="00000400000000000000" pitchFamily="2" charset="-78"/>
            </a:endParaRPr>
          </a:p>
          <a:p>
            <a:endParaRPr lang="fa-IR" dirty="0">
              <a:cs typeface="B Nazanin" panose="00000400000000000000" pitchFamily="2" charset="-78"/>
            </a:endParaRPr>
          </a:p>
          <a:p>
            <a:endParaRPr lang="fa-IR" dirty="0">
              <a:cs typeface="B Nazanin" panose="00000400000000000000" pitchFamily="2" charset="-78"/>
            </a:endParaRPr>
          </a:p>
          <a:p>
            <a:endParaRPr lang="fa-IR" dirty="0">
              <a:cs typeface="B Nazanin" panose="00000400000000000000" pitchFamily="2" charset="-78"/>
            </a:endParaRPr>
          </a:p>
          <a:p>
            <a:r>
              <a:rPr lang="fa-IR" dirty="0">
                <a:cs typeface="B Nazanin" panose="00000400000000000000" pitchFamily="2" charset="-78"/>
              </a:rPr>
              <a:t>چه چيزي از حامي يا سرمايه‌گذار مي خواهيد. </a:t>
            </a:r>
          </a:p>
          <a:p>
            <a:r>
              <a:rPr lang="fa-IR" dirty="0">
                <a:cs typeface="B Nazanin" panose="00000400000000000000" pitchFamily="2" charset="-78"/>
              </a:rPr>
              <a:t>مجموعه حمايتهاي مالي و غيرمالي خود را تشريح كنيد. 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098090" y="6394450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dirty="0">
                <a:solidFill>
                  <a:schemeClr val="bg1"/>
                </a:solidFill>
                <a:cs typeface="B Yekan" panose="00000400000000000000" pitchFamily="2" charset="-78"/>
              </a:rPr>
              <a:t>1 دقيقه</a:t>
            </a:r>
            <a:endParaRPr lang="en-US" dirty="0">
              <a:solidFill>
                <a:schemeClr val="bg1"/>
              </a:solidFill>
              <a:cs typeface="B Yekan" panose="00000400000000000000" pitchFamily="2" charset="-78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365" y="108744"/>
            <a:ext cx="1473016" cy="147301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6456414-745E-35F7-F690-B4A476471A1E}"/>
              </a:ext>
            </a:extLst>
          </p:cNvPr>
          <p:cNvSpPr txBox="1"/>
          <p:nvPr/>
        </p:nvSpPr>
        <p:spPr>
          <a:xfrm>
            <a:off x="116270" y="1526802"/>
            <a:ext cx="16332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1200" dirty="0">
                <a:latin typeface="IranNastaliq" panose="02020505000000020003" pitchFamily="18" charset="0"/>
                <a:cs typeface="B Titr" panose="00000700000000000000" pitchFamily="2" charset="-78"/>
              </a:rPr>
              <a:t>دانشگاه فنی و حرفه ای</a:t>
            </a:r>
          </a:p>
          <a:p>
            <a:pPr algn="ctr"/>
            <a:r>
              <a:rPr lang="fa-IR" sz="1200" dirty="0">
                <a:latin typeface="IranNastaliq" panose="02020505000000020003" pitchFamily="18" charset="0"/>
                <a:cs typeface="B Titr" panose="00000700000000000000" pitchFamily="2" charset="-78"/>
              </a:rPr>
              <a:t> استان کرمانشاه</a:t>
            </a:r>
            <a:endParaRPr lang="en-US" sz="1200" dirty="0">
              <a:latin typeface="IranNastaliq" panose="02020505000000020003" pitchFamily="18" charset="0"/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090413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اسلايد آغازين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fa-IR" dirty="0"/>
          </a:p>
          <a:p>
            <a:endParaRPr lang="fa-IR" dirty="0"/>
          </a:p>
          <a:p>
            <a:endParaRPr lang="fa-IR" dirty="0"/>
          </a:p>
          <a:p>
            <a:r>
              <a:rPr lang="fa-IR" dirty="0"/>
              <a:t>هدف از ایده را در يك جمله خلاصه كنيد و مشخص كنيد كه در بازار موجود چه مقصد و مقصودي داريد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964740" y="6394450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dirty="0">
                <a:solidFill>
                  <a:schemeClr val="bg1"/>
                </a:solidFill>
                <a:cs typeface="B Yekan" panose="00000400000000000000" pitchFamily="2" charset="-78"/>
              </a:rPr>
              <a:t>1.5 دقيقه</a:t>
            </a:r>
            <a:endParaRPr lang="en-US" dirty="0">
              <a:solidFill>
                <a:schemeClr val="bg1"/>
              </a:solidFill>
              <a:cs typeface="B Yekan" panose="00000400000000000000" pitchFamily="2" charset="-78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365" y="108744"/>
            <a:ext cx="1473016" cy="147301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A8AF5B1-8543-78AB-7EE9-F6BAA1D5B367}"/>
              </a:ext>
            </a:extLst>
          </p:cNvPr>
          <p:cNvSpPr txBox="1"/>
          <p:nvPr/>
        </p:nvSpPr>
        <p:spPr>
          <a:xfrm>
            <a:off x="116270" y="1526802"/>
            <a:ext cx="16332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1200" dirty="0">
                <a:latin typeface="IranNastaliq" panose="02020505000000020003" pitchFamily="18" charset="0"/>
                <a:cs typeface="B Titr" panose="00000700000000000000" pitchFamily="2" charset="-78"/>
              </a:rPr>
              <a:t>دانشگاه فنی و حرفه ای</a:t>
            </a:r>
          </a:p>
          <a:p>
            <a:pPr algn="ctr"/>
            <a:r>
              <a:rPr lang="fa-IR" sz="1200" dirty="0">
                <a:latin typeface="IranNastaliq" panose="02020505000000020003" pitchFamily="18" charset="0"/>
                <a:cs typeface="B Titr" panose="00000700000000000000" pitchFamily="2" charset="-78"/>
              </a:rPr>
              <a:t> استان کرمانشاه</a:t>
            </a:r>
            <a:endParaRPr lang="en-US" sz="1200" dirty="0">
              <a:latin typeface="IranNastaliq" panose="02020505000000020003" pitchFamily="18" charset="0"/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81396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sz="5400" dirty="0"/>
              <a:t>مشكل شناسايي‌شده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840364"/>
          </a:xfrm>
        </p:spPr>
        <p:txBody>
          <a:bodyPr/>
          <a:lstStyle/>
          <a:p>
            <a:pPr marL="0" indent="0">
              <a:buNone/>
            </a:pPr>
            <a:endParaRPr lang="fa-IR" dirty="0">
              <a:cs typeface="B Nazanin" panose="00000400000000000000" pitchFamily="2" charset="-78"/>
            </a:endParaRPr>
          </a:p>
          <a:p>
            <a:r>
              <a:rPr lang="fa-IR" dirty="0">
                <a:cs typeface="B Nazanin" panose="00000400000000000000" pitchFamily="2" charset="-78"/>
              </a:rPr>
              <a:t>مشكل را توضيح دهيد</a:t>
            </a:r>
          </a:p>
          <a:p>
            <a:r>
              <a:rPr lang="fa-IR" dirty="0">
                <a:cs typeface="B Nazanin" panose="00000400000000000000" pitchFamily="2" charset="-78"/>
              </a:rPr>
              <a:t>جامعه مخاطبان يا بازار چگونه با اين مشكل روبرو مي‌شود.</a:t>
            </a:r>
          </a:p>
          <a:p>
            <a:endParaRPr lang="fa-IR" dirty="0">
              <a:cs typeface="B Nazanin" panose="00000400000000000000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098090" y="6394450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dirty="0">
                <a:solidFill>
                  <a:schemeClr val="bg1"/>
                </a:solidFill>
                <a:cs typeface="B Yekan" panose="00000400000000000000" pitchFamily="2" charset="-78"/>
              </a:rPr>
              <a:t>1 دقيقه</a:t>
            </a:r>
            <a:endParaRPr lang="en-US" dirty="0">
              <a:solidFill>
                <a:schemeClr val="bg1"/>
              </a:solidFill>
              <a:cs typeface="B Yekan" panose="00000400000000000000" pitchFamily="2" charset="-78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365" y="108744"/>
            <a:ext cx="1473016" cy="1473016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1535721" y="3571118"/>
            <a:ext cx="9818077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B Titr" panose="00000700000000000000" pitchFamily="2" charset="-78"/>
              </a:defRPr>
            </a:lvl1pPr>
          </a:lstStyle>
          <a:p>
            <a:r>
              <a:rPr lang="fa-IR" sz="5400"/>
              <a:t>راه حل</a:t>
            </a:r>
            <a:endParaRPr lang="en-US" sz="5400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1224791" y="2893078"/>
            <a:ext cx="10129007" cy="1862356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B Yekan" panose="00000400000000000000" pitchFamily="2" charset="-78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B Yekan" panose="00000400000000000000" pitchFamily="2" charset="-78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B Yekan" panose="00000400000000000000" pitchFamily="2" charset="-78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B Yekan" panose="00000400000000000000" pitchFamily="2" charset="-78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B Yekan" panose="00000400000000000000" pitchFamily="2" charset="-78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a-IR" dirty="0">
              <a:cs typeface="B Nazanin" panose="00000400000000000000" pitchFamily="2" charset="-78"/>
            </a:endParaRPr>
          </a:p>
          <a:p>
            <a:endParaRPr lang="fa-IR" dirty="0">
              <a:cs typeface="B Nazanin" panose="00000400000000000000" pitchFamily="2" charset="-78"/>
            </a:endParaRPr>
          </a:p>
          <a:p>
            <a:endParaRPr lang="fa-IR" dirty="0">
              <a:cs typeface="B Nazanin" panose="00000400000000000000" pitchFamily="2" charset="-78"/>
            </a:endParaRPr>
          </a:p>
          <a:p>
            <a:endParaRPr lang="fa-IR" dirty="0">
              <a:cs typeface="B Nazanin" panose="00000400000000000000" pitchFamily="2" charset="-78"/>
            </a:endParaRPr>
          </a:p>
          <a:p>
            <a:r>
              <a:rPr lang="fa-IR" dirty="0">
                <a:cs typeface="B Nazanin" panose="00000400000000000000" pitchFamily="2" charset="-78"/>
              </a:rPr>
              <a:t>نشان دهيد محصول يا خدمت شما چه ارزشي را مشتريان يا مخاطبان ارائه مي دهد</a:t>
            </a:r>
          </a:p>
          <a:p>
            <a:r>
              <a:rPr lang="fa-IR" dirty="0">
                <a:cs typeface="B Nazanin" panose="00000400000000000000" pitchFamily="2" charset="-78"/>
              </a:rPr>
              <a:t>همچنين تصريح كنيد محصول يا خدمت شما در كجاي بازار يا جامعه مخاطبان قرار مي‌گيرد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CD05BE0-FDDD-42B6-85AC-AC9E07C94636}"/>
              </a:ext>
            </a:extLst>
          </p:cNvPr>
          <p:cNvSpPr txBox="1"/>
          <p:nvPr/>
        </p:nvSpPr>
        <p:spPr>
          <a:xfrm>
            <a:off x="116270" y="1526802"/>
            <a:ext cx="16332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1200" dirty="0">
                <a:latin typeface="IranNastaliq" panose="02020505000000020003" pitchFamily="18" charset="0"/>
                <a:cs typeface="B Titr" panose="00000700000000000000" pitchFamily="2" charset="-78"/>
              </a:rPr>
              <a:t>دانشگاه فنی و حرفه ای</a:t>
            </a:r>
          </a:p>
          <a:p>
            <a:pPr algn="ctr"/>
            <a:r>
              <a:rPr lang="fa-IR" sz="1200" dirty="0">
                <a:latin typeface="IranNastaliq" panose="02020505000000020003" pitchFamily="18" charset="0"/>
                <a:cs typeface="B Titr" panose="00000700000000000000" pitchFamily="2" charset="-78"/>
              </a:rPr>
              <a:t> استان کرمانشاه</a:t>
            </a:r>
            <a:endParaRPr lang="en-US" sz="1200" dirty="0">
              <a:latin typeface="IranNastaliq" panose="02020505000000020003" pitchFamily="18" charset="0"/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229435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9381" y="447407"/>
            <a:ext cx="9818077" cy="1325563"/>
          </a:xfrm>
        </p:spPr>
        <p:txBody>
          <a:bodyPr>
            <a:normAutofit/>
          </a:bodyPr>
          <a:lstStyle/>
          <a:p>
            <a:r>
              <a:rPr lang="fa-IR" sz="5400" dirty="0"/>
              <a:t>محصول 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9476" y="1666963"/>
            <a:ext cx="9737982" cy="4351338"/>
          </a:xfrm>
        </p:spPr>
        <p:txBody>
          <a:bodyPr/>
          <a:lstStyle/>
          <a:p>
            <a:r>
              <a:rPr lang="en-US" dirty="0">
                <a:cs typeface="B Nazanin" panose="00000400000000000000" pitchFamily="2" charset="-78"/>
              </a:rPr>
              <a:t>MVP</a:t>
            </a:r>
            <a:r>
              <a:rPr lang="fa-IR" dirty="0">
                <a:cs typeface="B Nazanin" panose="00000400000000000000" pitchFamily="2" charset="-78"/>
              </a:rPr>
              <a:t>(</a:t>
            </a:r>
            <a:r>
              <a:rPr lang="en-US" dirty="0">
                <a:cs typeface="B Nazanin" panose="00000400000000000000" pitchFamily="2" charset="-78"/>
              </a:rPr>
              <a:t>Minimum Viable Product</a:t>
            </a:r>
            <a:r>
              <a:rPr lang="fa-IR" dirty="0">
                <a:cs typeface="B Nazanin" panose="00000400000000000000" pitchFamily="2" charset="-78"/>
              </a:rPr>
              <a:t>) یا حداقل محصول پذیرفتنی خود را در این </a:t>
            </a:r>
          </a:p>
          <a:p>
            <a:pPr marL="0" indent="0">
              <a:buNone/>
            </a:pPr>
            <a:r>
              <a:rPr lang="fa-IR" dirty="0">
                <a:cs typeface="B Nazanin" panose="00000400000000000000" pitchFamily="2" charset="-78"/>
              </a:rPr>
              <a:t>اسلاید نمایش دهید.</a:t>
            </a:r>
          </a:p>
          <a:p>
            <a:pPr marL="0" indent="0">
              <a:buNone/>
            </a:pP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098090" y="6394450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dirty="0">
                <a:solidFill>
                  <a:schemeClr val="bg1"/>
                </a:solidFill>
                <a:cs typeface="B Yekan" panose="00000400000000000000" pitchFamily="2" charset="-78"/>
              </a:rPr>
              <a:t>1 دقيقه</a:t>
            </a:r>
            <a:endParaRPr lang="en-US" dirty="0">
              <a:solidFill>
                <a:schemeClr val="bg1"/>
              </a:solidFill>
              <a:cs typeface="B Yekan" panose="00000400000000000000" pitchFamily="2" charset="-78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365" y="108744"/>
            <a:ext cx="1473016" cy="1473016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1535722" y="2860084"/>
            <a:ext cx="9818077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B Titr" panose="00000700000000000000" pitchFamily="2" charset="-78"/>
              </a:defRPr>
            </a:lvl1pPr>
          </a:lstStyle>
          <a:p>
            <a:r>
              <a:rPr lang="fa-IR"/>
              <a:t>فناوري يا نوآوري مورد استفاده (جادوي پنهان)</a:t>
            </a:r>
            <a:endParaRPr lang="en-US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94250" y="4185647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B Yekan" panose="00000400000000000000" pitchFamily="2" charset="-78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B Yekan" panose="00000400000000000000" pitchFamily="2" charset="-78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B Yekan" panose="00000400000000000000" pitchFamily="2" charset="-78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B Yekan" panose="00000400000000000000" pitchFamily="2" charset="-78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B Yekan" panose="00000400000000000000" pitchFamily="2" charset="-78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a-IR" dirty="0">
                <a:cs typeface="B Nazanin" panose="00000400000000000000" pitchFamily="2" charset="-78"/>
              </a:rPr>
              <a:t>فناوري مورد استفاده در تولیدات و خدمات‌تان چیست؟ </a:t>
            </a:r>
          </a:p>
          <a:p>
            <a:r>
              <a:rPr lang="fa-IR" dirty="0">
                <a:cs typeface="B Nazanin" panose="00000400000000000000" pitchFamily="2" charset="-78"/>
              </a:rPr>
              <a:t>در مورد جزئیات اجرای طرح خود صحبت کنید. 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ED82620-830E-4F7C-7079-0867D1662027}"/>
              </a:ext>
            </a:extLst>
          </p:cNvPr>
          <p:cNvSpPr txBox="1"/>
          <p:nvPr/>
        </p:nvSpPr>
        <p:spPr>
          <a:xfrm>
            <a:off x="116270" y="1526802"/>
            <a:ext cx="16332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1200" dirty="0">
                <a:latin typeface="IranNastaliq" panose="02020505000000020003" pitchFamily="18" charset="0"/>
                <a:cs typeface="B Titr" panose="00000700000000000000" pitchFamily="2" charset="-78"/>
              </a:rPr>
              <a:t>دانشگاه فنی و حرفه ای</a:t>
            </a:r>
          </a:p>
          <a:p>
            <a:pPr algn="ctr"/>
            <a:r>
              <a:rPr lang="fa-IR" sz="1200" dirty="0">
                <a:latin typeface="IranNastaliq" panose="02020505000000020003" pitchFamily="18" charset="0"/>
                <a:cs typeface="B Titr" panose="00000700000000000000" pitchFamily="2" charset="-78"/>
              </a:rPr>
              <a:t> استان کرمانشاه</a:t>
            </a:r>
            <a:endParaRPr lang="en-US" sz="1200" dirty="0">
              <a:latin typeface="IranNastaliq" panose="02020505000000020003" pitchFamily="18" charset="0"/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01664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/>
              <a:t>مدل درآمدي يا شيوه سرپا نگه‌داشتن مجموعه</a:t>
            </a:r>
            <a:br>
              <a:rPr lang="fa-IR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2800" y="1825625"/>
            <a:ext cx="10540999" cy="4351338"/>
          </a:xfrm>
        </p:spPr>
        <p:txBody>
          <a:bodyPr>
            <a:normAutofit/>
          </a:bodyPr>
          <a:lstStyle/>
          <a:p>
            <a:endParaRPr lang="fa-IR" sz="2400" dirty="0">
              <a:cs typeface="B Nazanin" panose="00000400000000000000" pitchFamily="2" charset="-78"/>
            </a:endParaRPr>
          </a:p>
          <a:p>
            <a:endParaRPr lang="fa-IR" sz="2400" dirty="0">
              <a:cs typeface="B Nazanin" panose="00000400000000000000" pitchFamily="2" charset="-78"/>
            </a:endParaRPr>
          </a:p>
          <a:p>
            <a:endParaRPr lang="fa-IR" sz="2400" dirty="0">
              <a:cs typeface="B Nazanin" panose="00000400000000000000" pitchFamily="2" charset="-78"/>
            </a:endParaRPr>
          </a:p>
          <a:p>
            <a:endParaRPr lang="fa-IR" sz="2400" dirty="0">
              <a:cs typeface="B Nazanin" panose="00000400000000000000" pitchFamily="2" charset="-78"/>
            </a:endParaRPr>
          </a:p>
          <a:p>
            <a:r>
              <a:rPr lang="fa-IR" sz="2400" dirty="0">
                <a:cs typeface="B Nazanin" panose="00000400000000000000" pitchFamily="2" charset="-78"/>
              </a:rPr>
              <a:t>مدل درآمدي يا شيوه سرپا نگه‌داشتن مجموعه را تشريح كنيد و دلايل انتخاب آن را تبيين نماييد. </a:t>
            </a:r>
          </a:p>
          <a:p>
            <a:r>
              <a:rPr lang="fa-IR" sz="2400" dirty="0">
                <a:cs typeface="B Nazanin" panose="00000400000000000000" pitchFamily="2" charset="-78"/>
              </a:rPr>
              <a:t>با تخمين‌هاي مربوط به تعداد مخاطبان يا مشتريان مدل خود را تدقيق كنيد.</a:t>
            </a:r>
            <a:endParaRPr lang="en-US" sz="2400" dirty="0">
              <a:cs typeface="B Nazanin" panose="00000400000000000000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098090" y="6394450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dirty="0">
                <a:solidFill>
                  <a:schemeClr val="bg1"/>
                </a:solidFill>
                <a:cs typeface="B Yekan" panose="00000400000000000000" pitchFamily="2" charset="-78"/>
              </a:rPr>
              <a:t>30 ثانيه</a:t>
            </a:r>
            <a:endParaRPr lang="en-US" dirty="0">
              <a:solidFill>
                <a:schemeClr val="bg1"/>
              </a:solidFill>
              <a:cs typeface="B Yekan" panose="00000400000000000000" pitchFamily="2" charset="-78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365" y="108744"/>
            <a:ext cx="1473016" cy="147301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DB72D85-81FA-DDD4-CADE-4CCC3011E7A8}"/>
              </a:ext>
            </a:extLst>
          </p:cNvPr>
          <p:cNvSpPr txBox="1"/>
          <p:nvPr/>
        </p:nvSpPr>
        <p:spPr>
          <a:xfrm>
            <a:off x="116270" y="1526802"/>
            <a:ext cx="16332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1200" dirty="0">
                <a:latin typeface="IranNastaliq" panose="02020505000000020003" pitchFamily="18" charset="0"/>
                <a:cs typeface="B Titr" panose="00000700000000000000" pitchFamily="2" charset="-78"/>
              </a:rPr>
              <a:t>دانشگاه فنی و حرفه ای</a:t>
            </a:r>
          </a:p>
          <a:p>
            <a:pPr algn="ctr"/>
            <a:r>
              <a:rPr lang="fa-IR" sz="1200" dirty="0">
                <a:latin typeface="IranNastaliq" panose="02020505000000020003" pitchFamily="18" charset="0"/>
                <a:cs typeface="B Titr" panose="00000700000000000000" pitchFamily="2" charset="-78"/>
              </a:rPr>
              <a:t> استان کرمانشاه</a:t>
            </a:r>
            <a:endParaRPr lang="en-US" sz="1200" dirty="0">
              <a:latin typeface="IranNastaliq" panose="02020505000000020003" pitchFamily="18" charset="0"/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556613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/>
              <a:t>مدل كسب و كار</a:t>
            </a:r>
            <a:br>
              <a:rPr lang="fa-IR" dirty="0"/>
            </a:br>
            <a:r>
              <a:rPr lang="fa-IR" sz="2400" dirty="0"/>
              <a:t>بوم كسب و كار استروالدر يا بوم ناب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2800" y="1825625"/>
            <a:ext cx="10540999" cy="4351338"/>
          </a:xfrm>
        </p:spPr>
        <p:txBody>
          <a:bodyPr/>
          <a:lstStyle/>
          <a:p>
            <a:endParaRPr lang="fa-IR" dirty="0">
              <a:cs typeface="B Nazanin" panose="00000400000000000000" pitchFamily="2" charset="-78"/>
            </a:endParaRPr>
          </a:p>
          <a:p>
            <a:endParaRPr lang="fa-IR" dirty="0">
              <a:cs typeface="B Nazanin" panose="00000400000000000000" pitchFamily="2" charset="-78"/>
            </a:endParaRPr>
          </a:p>
          <a:p>
            <a:endParaRPr lang="fa-IR" dirty="0">
              <a:cs typeface="B Nazanin" panose="00000400000000000000" pitchFamily="2" charset="-78"/>
            </a:endParaRPr>
          </a:p>
          <a:p>
            <a:endParaRPr lang="fa-IR" dirty="0">
              <a:cs typeface="B Nazanin" panose="00000400000000000000" pitchFamily="2" charset="-78"/>
            </a:endParaRPr>
          </a:p>
          <a:p>
            <a:r>
              <a:rPr lang="fa-IR" dirty="0">
                <a:cs typeface="B Nazanin" panose="00000400000000000000" pitchFamily="2" charset="-78"/>
              </a:rPr>
              <a:t>بوم كسب و كار خود را در اين اسلايد قرار دهيد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098090" y="6394450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dirty="0">
                <a:solidFill>
                  <a:schemeClr val="bg1"/>
                </a:solidFill>
                <a:cs typeface="B Yekan" panose="00000400000000000000" pitchFamily="2" charset="-78"/>
              </a:rPr>
              <a:t>30 ثانيه</a:t>
            </a:r>
            <a:endParaRPr lang="en-US" dirty="0">
              <a:solidFill>
                <a:schemeClr val="bg1"/>
              </a:solidFill>
              <a:cs typeface="B Yekan" panose="00000400000000000000" pitchFamily="2" charset="-78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365" y="108744"/>
            <a:ext cx="1473016" cy="147301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B072AAC-98D0-68C7-2FBA-D5089D35E242}"/>
              </a:ext>
            </a:extLst>
          </p:cNvPr>
          <p:cNvSpPr txBox="1"/>
          <p:nvPr/>
        </p:nvSpPr>
        <p:spPr>
          <a:xfrm>
            <a:off x="116270" y="1526802"/>
            <a:ext cx="16332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1200" dirty="0">
                <a:latin typeface="IranNastaliq" panose="02020505000000020003" pitchFamily="18" charset="0"/>
                <a:cs typeface="B Titr" panose="00000700000000000000" pitchFamily="2" charset="-78"/>
              </a:rPr>
              <a:t>دانشگاه فنی و حرفه ای</a:t>
            </a:r>
          </a:p>
          <a:p>
            <a:pPr algn="ctr"/>
            <a:r>
              <a:rPr lang="fa-IR" sz="1200" dirty="0">
                <a:latin typeface="IranNastaliq" panose="02020505000000020003" pitchFamily="18" charset="0"/>
                <a:cs typeface="B Titr" panose="00000700000000000000" pitchFamily="2" charset="-78"/>
              </a:rPr>
              <a:t> استان کرمانشاه</a:t>
            </a:r>
            <a:endParaRPr lang="en-US" sz="1200" dirty="0">
              <a:latin typeface="IranNastaliq" panose="02020505000000020003" pitchFamily="18" charset="0"/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441157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/>
              <a:t>برنامه بازاريابي و فروش </a:t>
            </a:r>
            <a:br>
              <a:rPr lang="fa-IR" dirty="0"/>
            </a:br>
            <a:r>
              <a:rPr lang="fa-IR" sz="2800" dirty="0"/>
              <a:t>اندازه بازار يا اندازه جامعه مخاطب و نحوه فروش محصول يا ارائه خدمت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fa-IR" dirty="0">
              <a:cs typeface="B Nazanin" panose="00000400000000000000" pitchFamily="2" charset="-78"/>
            </a:endParaRPr>
          </a:p>
          <a:p>
            <a:endParaRPr lang="fa-IR" dirty="0">
              <a:cs typeface="B Nazanin" panose="00000400000000000000" pitchFamily="2" charset="-78"/>
            </a:endParaRPr>
          </a:p>
          <a:p>
            <a:endParaRPr lang="fa-IR" dirty="0">
              <a:cs typeface="B Nazanin" panose="00000400000000000000" pitchFamily="2" charset="-78"/>
            </a:endParaRPr>
          </a:p>
          <a:p>
            <a:endParaRPr lang="fa-IR" dirty="0">
              <a:cs typeface="B Nazanin" panose="00000400000000000000" pitchFamily="2" charset="-78"/>
            </a:endParaRPr>
          </a:p>
          <a:p>
            <a:r>
              <a:rPr lang="fa-IR" dirty="0">
                <a:cs typeface="B Nazanin" panose="00000400000000000000" pitchFamily="2" charset="-78"/>
              </a:rPr>
              <a:t>مشتري يا مصرف‌كننده محصول يا خدمت خود را معرفي كنيد. </a:t>
            </a:r>
          </a:p>
          <a:p>
            <a:r>
              <a:rPr lang="fa-IR" dirty="0">
                <a:cs typeface="B Nazanin" panose="00000400000000000000" pitchFamily="2" charset="-78"/>
              </a:rPr>
              <a:t>اندازه بازار يا جامعه را تخمين بزنيد </a:t>
            </a:r>
          </a:p>
          <a:p>
            <a:r>
              <a:rPr lang="fa-IR" dirty="0">
                <a:cs typeface="B Nazanin" panose="00000400000000000000" pitchFamily="2" charset="-78"/>
              </a:rPr>
              <a:t>بر روي مشتريان اصلي خود ريز شويد. </a:t>
            </a:r>
          </a:p>
          <a:p>
            <a:r>
              <a:rPr lang="fa-IR" dirty="0">
                <a:cs typeface="B Nazanin" panose="00000400000000000000" pitchFamily="2" charset="-78"/>
              </a:rPr>
              <a:t>شما چگونه مشتری را جذب می‌کنید و برای محصول یا خدمت موردنظرتان، چگونه بازاریابی و فروش را انجام می‌دهید.</a:t>
            </a:r>
          </a:p>
          <a:p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098090" y="6394450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dirty="0">
                <a:solidFill>
                  <a:schemeClr val="bg1"/>
                </a:solidFill>
                <a:cs typeface="B Yekan" panose="00000400000000000000" pitchFamily="2" charset="-78"/>
              </a:rPr>
              <a:t>1 دقيقه</a:t>
            </a:r>
            <a:endParaRPr lang="en-US" dirty="0">
              <a:solidFill>
                <a:schemeClr val="bg1"/>
              </a:solidFill>
              <a:cs typeface="B Yekan" panose="00000400000000000000" pitchFamily="2" charset="-78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365" y="108744"/>
            <a:ext cx="1473016" cy="147301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569C79D-4DD2-9217-F7F4-440F955F2807}"/>
              </a:ext>
            </a:extLst>
          </p:cNvPr>
          <p:cNvSpPr txBox="1"/>
          <p:nvPr/>
        </p:nvSpPr>
        <p:spPr>
          <a:xfrm>
            <a:off x="116270" y="1526802"/>
            <a:ext cx="16332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1200" dirty="0">
                <a:latin typeface="IranNastaliq" panose="02020505000000020003" pitchFamily="18" charset="0"/>
                <a:cs typeface="B Titr" panose="00000700000000000000" pitchFamily="2" charset="-78"/>
              </a:rPr>
              <a:t>دانشگاه فنی و حرفه ای</a:t>
            </a:r>
          </a:p>
          <a:p>
            <a:pPr algn="ctr"/>
            <a:r>
              <a:rPr lang="fa-IR" sz="1200" dirty="0">
                <a:latin typeface="IranNastaliq" panose="02020505000000020003" pitchFamily="18" charset="0"/>
                <a:cs typeface="B Titr" panose="00000700000000000000" pitchFamily="2" charset="-78"/>
              </a:rPr>
              <a:t> استان کرمانشاه</a:t>
            </a:r>
            <a:endParaRPr lang="en-US" sz="1200" dirty="0">
              <a:latin typeface="IranNastaliq" panose="02020505000000020003" pitchFamily="18" charset="0"/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093321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/>
              <a:t>ديگر بازيگران يا رقبا و مزيت رقابتي شما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>
                <a:cs typeface="B Nazanin" panose="00000400000000000000" pitchFamily="2" charset="-78"/>
              </a:rPr>
              <a:t>ليست بازيگران ديگر را بنويسيد</a:t>
            </a:r>
          </a:p>
          <a:p>
            <a:r>
              <a:rPr lang="fa-IR" dirty="0">
                <a:cs typeface="B Nazanin" panose="00000400000000000000" pitchFamily="2" charset="-78"/>
              </a:rPr>
              <a:t>نشان دهيد كه برتري يا تمايز شما چيست</a:t>
            </a:r>
            <a:endParaRPr lang="en-US" dirty="0">
              <a:cs typeface="B Nazanin" panose="00000400000000000000" pitchFamily="2" charset="-78"/>
            </a:endParaRPr>
          </a:p>
          <a:p>
            <a:endParaRPr lang="fa-IR" dirty="0">
              <a:cs typeface="B Nazanin" panose="00000400000000000000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098090" y="6394450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dirty="0">
                <a:solidFill>
                  <a:schemeClr val="bg1"/>
                </a:solidFill>
                <a:cs typeface="B Yekan" panose="00000400000000000000" pitchFamily="2" charset="-78"/>
              </a:rPr>
              <a:t>30 ثانيه</a:t>
            </a:r>
            <a:endParaRPr lang="en-US" dirty="0">
              <a:solidFill>
                <a:schemeClr val="bg1"/>
              </a:solidFill>
              <a:cs typeface="B Yekan" panose="00000400000000000000" pitchFamily="2" charset="-78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365" y="108744"/>
            <a:ext cx="1473016" cy="1473016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1461619" y="3042471"/>
            <a:ext cx="9818077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B Titr" panose="00000700000000000000" pitchFamily="2" charset="-78"/>
              </a:defRPr>
            </a:lvl1pPr>
          </a:lstStyle>
          <a:p>
            <a:r>
              <a:rPr lang="fa-IR" dirty="0"/>
              <a:t>تيم</a:t>
            </a:r>
            <a:endParaRPr lang="en-US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764096" y="4245159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B Yekan" panose="00000400000000000000" pitchFamily="2" charset="-78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B Yekan" panose="00000400000000000000" pitchFamily="2" charset="-78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B Yekan" panose="00000400000000000000" pitchFamily="2" charset="-78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B Yekan" panose="00000400000000000000" pitchFamily="2" charset="-78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B Yekan" panose="00000400000000000000" pitchFamily="2" charset="-78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a-IR" dirty="0">
                <a:cs typeface="B Nazanin" panose="00000400000000000000" pitchFamily="2" charset="-78"/>
              </a:rPr>
              <a:t>اعضاء و سابقه و تجربيات تيم را معرفي نماييد.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3CA0C1C-D57F-AA52-1590-B168E68799A4}"/>
              </a:ext>
            </a:extLst>
          </p:cNvPr>
          <p:cNvSpPr txBox="1"/>
          <p:nvPr/>
        </p:nvSpPr>
        <p:spPr>
          <a:xfrm>
            <a:off x="116270" y="1526802"/>
            <a:ext cx="16332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1200" dirty="0">
                <a:latin typeface="IranNastaliq" panose="02020505000000020003" pitchFamily="18" charset="0"/>
                <a:cs typeface="B Titr" panose="00000700000000000000" pitchFamily="2" charset="-78"/>
              </a:rPr>
              <a:t>دانشگاه فنی و حرفه ای</a:t>
            </a:r>
          </a:p>
          <a:p>
            <a:pPr algn="ctr"/>
            <a:r>
              <a:rPr lang="fa-IR" sz="1200" dirty="0">
                <a:latin typeface="IranNastaliq" panose="02020505000000020003" pitchFamily="18" charset="0"/>
                <a:cs typeface="B Titr" panose="00000700000000000000" pitchFamily="2" charset="-78"/>
              </a:rPr>
              <a:t> استان کرمانشاه</a:t>
            </a:r>
            <a:endParaRPr lang="en-US" sz="1200" dirty="0">
              <a:latin typeface="IranNastaliq" panose="02020505000000020003" pitchFamily="18" charset="0"/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688077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/>
              <a:t>پيش‌بيني‌هاي مالي و شاخصهاي‌ كليدي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825625"/>
            <a:ext cx="9525000" cy="4351338"/>
          </a:xfrm>
        </p:spPr>
        <p:txBody>
          <a:bodyPr/>
          <a:lstStyle/>
          <a:p>
            <a:r>
              <a:rPr lang="fa-IR" dirty="0">
                <a:cs typeface="B Nazanin" panose="00000400000000000000" pitchFamily="2" charset="-78"/>
              </a:rPr>
              <a:t>پیش‌بینی ‌۳ تا ۵ ساله‌ای در مورد فروش، درآمد و همچنین در مورد تعداد مشتریان، نرخ‌های تبدیل و ... داشته باشید.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841613" y="6394450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dirty="0">
                <a:solidFill>
                  <a:schemeClr val="bg1"/>
                </a:solidFill>
                <a:cs typeface="B Yekan" panose="00000400000000000000" pitchFamily="2" charset="-78"/>
              </a:rPr>
              <a:t>30 ثانيه</a:t>
            </a:r>
            <a:endParaRPr lang="en-US" dirty="0">
              <a:solidFill>
                <a:schemeClr val="bg1"/>
              </a:solidFill>
              <a:cs typeface="B Yekan" panose="00000400000000000000" pitchFamily="2" charset="-78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365" y="108744"/>
            <a:ext cx="1473016" cy="1473016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1436453" y="2860084"/>
            <a:ext cx="9818077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B Titr" panose="00000700000000000000" pitchFamily="2" charset="-78"/>
              </a:defRPr>
            </a:lvl1pPr>
          </a:lstStyle>
          <a:p>
            <a:r>
              <a:rPr lang="fa-IR"/>
              <a:t>رشد شما تا به امروز</a:t>
            </a:r>
            <a:endParaRPr lang="en-US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93485" y="2004837"/>
            <a:ext cx="10860314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B Yekan" panose="00000400000000000000" pitchFamily="2" charset="-78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B Yekan" panose="00000400000000000000" pitchFamily="2" charset="-78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B Yekan" panose="00000400000000000000" pitchFamily="2" charset="-78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B Yekan" panose="00000400000000000000" pitchFamily="2" charset="-78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B Yekan" panose="00000400000000000000" pitchFamily="2" charset="-78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a-IR" dirty="0">
              <a:cs typeface="B Nazanin" panose="00000400000000000000" pitchFamily="2" charset="-78"/>
            </a:endParaRPr>
          </a:p>
          <a:p>
            <a:endParaRPr lang="fa-IR" dirty="0">
              <a:cs typeface="B Nazanin" panose="00000400000000000000" pitchFamily="2" charset="-78"/>
            </a:endParaRPr>
          </a:p>
          <a:p>
            <a:endParaRPr lang="fa-IR" dirty="0">
              <a:cs typeface="B Nazanin" panose="00000400000000000000" pitchFamily="2" charset="-78"/>
            </a:endParaRPr>
          </a:p>
          <a:p>
            <a:endParaRPr lang="fa-IR" dirty="0">
              <a:cs typeface="B Nazanin" panose="00000400000000000000" pitchFamily="2" charset="-78"/>
            </a:endParaRPr>
          </a:p>
          <a:p>
            <a:endParaRPr lang="fa-IR" dirty="0">
              <a:cs typeface="B Nazanin" panose="00000400000000000000" pitchFamily="2" charset="-78"/>
            </a:endParaRPr>
          </a:p>
          <a:p>
            <a:r>
              <a:rPr lang="fa-IR" dirty="0">
                <a:cs typeface="B Nazanin" panose="00000400000000000000" pitchFamily="2" charset="-78"/>
              </a:rPr>
              <a:t>اگر </a:t>
            </a:r>
            <a:r>
              <a:rPr lang="en-US" dirty="0">
                <a:cs typeface="B Nazanin" panose="00000400000000000000" pitchFamily="2" charset="-78"/>
              </a:rPr>
              <a:t>MVP</a:t>
            </a:r>
            <a:r>
              <a:rPr lang="fa-IR" dirty="0">
                <a:cs typeface="B Nazanin" panose="00000400000000000000" pitchFamily="2" charset="-78"/>
              </a:rPr>
              <a:t> داشته‌ايد و در بازار ارائه داده‌ايد، رشد شما تا به امروز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a-IR" dirty="0">
                <a:cs typeface="B Nazanin" panose="00000400000000000000" pitchFamily="2" charset="-78"/>
              </a:rPr>
              <a:t>چگونه بوده است و چه ميزان خريد يا استفاده داشته‌ايد. 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260D717-E9CB-B78B-08C3-452DA7A04004}"/>
              </a:ext>
            </a:extLst>
          </p:cNvPr>
          <p:cNvSpPr txBox="1"/>
          <p:nvPr/>
        </p:nvSpPr>
        <p:spPr>
          <a:xfrm>
            <a:off x="116270" y="1526802"/>
            <a:ext cx="16332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1200" dirty="0">
                <a:latin typeface="IranNastaliq" panose="02020505000000020003" pitchFamily="18" charset="0"/>
                <a:cs typeface="B Titr" panose="00000700000000000000" pitchFamily="2" charset="-78"/>
              </a:rPr>
              <a:t>دانشگاه فنی و حرفه ای</a:t>
            </a:r>
          </a:p>
          <a:p>
            <a:pPr algn="ctr"/>
            <a:r>
              <a:rPr lang="fa-IR" sz="1200" dirty="0">
                <a:latin typeface="IranNastaliq" panose="02020505000000020003" pitchFamily="18" charset="0"/>
                <a:cs typeface="B Titr" panose="00000700000000000000" pitchFamily="2" charset="-78"/>
              </a:rPr>
              <a:t> استان کرمانشاه</a:t>
            </a:r>
            <a:endParaRPr lang="en-US" sz="1200" dirty="0">
              <a:latin typeface="IranNastaliq" panose="02020505000000020003" pitchFamily="18" charset="0"/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022969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142</TotalTime>
  <Words>503</Words>
  <Application>Microsoft Office PowerPoint</Application>
  <PresentationFormat>Widescreen</PresentationFormat>
  <Paragraphs>103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IranNastaliq</vt:lpstr>
      <vt:lpstr>Office Theme</vt:lpstr>
      <vt:lpstr>بسم الله الرحمن الرحيم</vt:lpstr>
      <vt:lpstr>اسلايد آغازين</vt:lpstr>
      <vt:lpstr>مشكل شناسايي‌شده</vt:lpstr>
      <vt:lpstr>محصول </vt:lpstr>
      <vt:lpstr>مدل درآمدي يا شيوه سرپا نگه‌داشتن مجموعه </vt:lpstr>
      <vt:lpstr>مدل كسب و كار بوم كسب و كار استروالدر يا بوم ناب</vt:lpstr>
      <vt:lpstr>برنامه بازاريابي و فروش  اندازه بازار يا اندازه جامعه مخاطب و نحوه فروش محصول يا ارائه خدمت</vt:lpstr>
      <vt:lpstr>ديگر بازيگران يا رقبا و مزيت رقابتي شما</vt:lpstr>
      <vt:lpstr>پيش‌بيني‌هاي مالي و شاخصهاي‌ كليدي</vt:lpstr>
      <vt:lpstr>به چه چيزي احتياج داريد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Saleh Ghane</dc:creator>
  <cp:lastModifiedBy>IT-P</cp:lastModifiedBy>
  <cp:revision>14</cp:revision>
  <dcterms:created xsi:type="dcterms:W3CDTF">2019-02-09T07:26:24Z</dcterms:created>
  <dcterms:modified xsi:type="dcterms:W3CDTF">2023-02-05T05:11:49Z</dcterms:modified>
</cp:coreProperties>
</file>